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rimson Pro" charset="0"/>
      <p:regular r:id="rId12"/>
    </p:embeddedFont>
    <p:embeddedFont>
      <p:font typeface="Crimson Pro Bold" charset="0"/>
      <p:regular r:id="rId13"/>
    </p:embeddedFont>
    <p:embeddedFont>
      <p:font typeface="Calibri"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22" b="-9222"/>
            </a:stretch>
          </a:blipFill>
        </p:spPr>
      </p:sp>
      <p:sp>
        <p:nvSpPr>
          <p:cNvPr id="3" name="Freeform 3"/>
          <p:cNvSpPr/>
          <p:nvPr/>
        </p:nvSpPr>
        <p:spPr>
          <a:xfrm>
            <a:off x="-352520" y="5878830"/>
            <a:ext cx="18640520" cy="675894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cstate="print"/>
            <a:stretch>
              <a:fillRect t="-963" b="-963"/>
            </a:stretch>
          </a:blipFill>
        </p:spPr>
      </p:sp>
      <p:sp>
        <p:nvSpPr>
          <p:cNvPr id="4" name="Freeform 4"/>
          <p:cNvSpPr/>
          <p:nvPr/>
        </p:nvSpPr>
        <p:spPr>
          <a:xfrm>
            <a:off x="-984616" y="-490898"/>
            <a:ext cx="3335307" cy="8085592"/>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cstate="print"/>
            <a:stretch>
              <a:fillRect/>
            </a:stretch>
          </a:blipFill>
        </p:spPr>
      </p:sp>
      <p:sp>
        <p:nvSpPr>
          <p:cNvPr id="5" name="Freeform 5"/>
          <p:cNvSpPr/>
          <p:nvPr/>
        </p:nvSpPr>
        <p:spPr>
          <a:xfrm>
            <a:off x="0" y="8453762"/>
            <a:ext cx="5706402" cy="5706402"/>
          </a:xfrm>
          <a:custGeom>
            <a:avLst/>
            <a:gdLst/>
            <a:ahLst/>
            <a:cxnLst/>
            <a:rect l="l" t="t" r="r" b="b"/>
            <a:pathLst>
              <a:path w="5706402" h="5706402">
                <a:moveTo>
                  <a:pt x="0" y="0"/>
                </a:moveTo>
                <a:lnTo>
                  <a:pt x="5706402" y="0"/>
                </a:lnTo>
                <a:lnTo>
                  <a:pt x="5706402" y="5706402"/>
                </a:lnTo>
                <a:lnTo>
                  <a:pt x="0" y="5706402"/>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2185958" y="1007579"/>
            <a:ext cx="14228491" cy="1590675"/>
          </a:xfrm>
          <a:prstGeom prst="rect">
            <a:avLst/>
          </a:prstGeom>
        </p:spPr>
        <p:txBody>
          <a:bodyPr lIns="0" tIns="0" rIns="0" bIns="0" rtlCol="0" anchor="t">
            <a:spAutoFit/>
          </a:bodyPr>
          <a:lstStyle/>
          <a:p>
            <a:pPr algn="ctr">
              <a:lnSpc>
                <a:spcPts val="12599"/>
              </a:lnSpc>
            </a:pPr>
            <a:r>
              <a:rPr lang="en-US" sz="9000">
                <a:solidFill>
                  <a:srgbClr val="000000"/>
                </a:solidFill>
                <a:latin typeface="Sugo Classic"/>
                <a:ea typeface="Sugo Classic"/>
                <a:cs typeface="Sugo Classic"/>
                <a:sym typeface="Sugo Classic"/>
              </a:rPr>
              <a:t>Book Recommendation System</a:t>
            </a:r>
          </a:p>
        </p:txBody>
      </p:sp>
      <p:sp>
        <p:nvSpPr>
          <p:cNvPr id="7" name="TextBox 7"/>
          <p:cNvSpPr txBox="1"/>
          <p:nvPr/>
        </p:nvSpPr>
        <p:spPr>
          <a:xfrm>
            <a:off x="325493" y="8921019"/>
            <a:ext cx="4097995" cy="1263015"/>
          </a:xfrm>
          <a:prstGeom prst="rect">
            <a:avLst/>
          </a:prstGeom>
        </p:spPr>
        <p:txBody>
          <a:bodyPr lIns="0" tIns="0" rIns="0" bIns="0" rtlCol="0" anchor="t">
            <a:spAutoFit/>
          </a:bodyPr>
          <a:lstStyle/>
          <a:p>
            <a:pPr algn="l">
              <a:lnSpc>
                <a:spcPts val="3359"/>
              </a:lnSpc>
            </a:pPr>
            <a:r>
              <a:rPr lang="en-US" sz="2400">
                <a:solidFill>
                  <a:srgbClr val="2A1813"/>
                </a:solidFill>
                <a:latin typeface="Sugo Classic"/>
                <a:ea typeface="Sugo Classic"/>
                <a:cs typeface="Sugo Classic"/>
                <a:sym typeface="Sugo Classic"/>
              </a:rPr>
              <a:t>Kartikay Srivastava       2301640140096</a:t>
            </a:r>
          </a:p>
          <a:p>
            <a:pPr algn="l">
              <a:lnSpc>
                <a:spcPts val="3359"/>
              </a:lnSpc>
            </a:pPr>
            <a:r>
              <a:rPr lang="en-US" sz="2400">
                <a:solidFill>
                  <a:srgbClr val="2A1813"/>
                </a:solidFill>
                <a:latin typeface="Sugo Classic"/>
                <a:ea typeface="Sugo Classic"/>
                <a:cs typeface="Sugo Classic"/>
                <a:sym typeface="Sugo Classic"/>
              </a:rPr>
              <a:t>Shivam Nishad              2301640140169</a:t>
            </a:r>
          </a:p>
          <a:p>
            <a:pPr algn="l">
              <a:lnSpc>
                <a:spcPts val="3359"/>
              </a:lnSpc>
              <a:spcBef>
                <a:spcPct val="0"/>
              </a:spcBef>
            </a:pPr>
            <a:r>
              <a:rPr lang="en-US" sz="2400">
                <a:solidFill>
                  <a:srgbClr val="2A1813"/>
                </a:solidFill>
                <a:latin typeface="Sugo Classic"/>
                <a:ea typeface="Sugo Classic"/>
                <a:cs typeface="Sugo Classic"/>
                <a:sym typeface="Sugo Classic"/>
              </a:rPr>
              <a:t>Yash Chaurasia             2301640140213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22" b="-9222"/>
            </a:stretch>
          </a:blipFill>
        </p:spPr>
      </p:sp>
      <p:sp>
        <p:nvSpPr>
          <p:cNvPr id="3" name="TextBox 3"/>
          <p:cNvSpPr txBox="1"/>
          <p:nvPr/>
        </p:nvSpPr>
        <p:spPr>
          <a:xfrm>
            <a:off x="2510927" y="1445946"/>
            <a:ext cx="13266145" cy="3697554"/>
          </a:xfrm>
          <a:prstGeom prst="rect">
            <a:avLst/>
          </a:prstGeom>
        </p:spPr>
        <p:txBody>
          <a:bodyPr lIns="0" tIns="0" rIns="0" bIns="0" rtlCol="0" anchor="t">
            <a:spAutoFit/>
          </a:bodyPr>
          <a:lstStyle/>
          <a:p>
            <a:pPr algn="ctr">
              <a:lnSpc>
                <a:spcPts val="29297"/>
              </a:lnSpc>
            </a:pPr>
            <a:r>
              <a:rPr lang="en-US" sz="20927">
                <a:solidFill>
                  <a:srgbClr val="141619"/>
                </a:solidFill>
                <a:latin typeface="Sugo Classic"/>
                <a:ea typeface="Sugo Classic"/>
                <a:cs typeface="Sugo Classic"/>
                <a:sym typeface="Sugo Classic"/>
              </a:rPr>
              <a:t>Thank You </a:t>
            </a:r>
          </a:p>
        </p:txBody>
      </p:sp>
      <p:sp>
        <p:nvSpPr>
          <p:cNvPr id="4" name="Freeform 4"/>
          <p:cNvSpPr/>
          <p:nvPr/>
        </p:nvSpPr>
        <p:spPr>
          <a:xfrm>
            <a:off x="-352520" y="5878830"/>
            <a:ext cx="18640520" cy="675894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cstate="print"/>
            <a:stretch>
              <a:fillRect t="-963" b="-963"/>
            </a:stretch>
          </a:blipFill>
        </p:spPr>
      </p:sp>
      <p:sp>
        <p:nvSpPr>
          <p:cNvPr id="5" name="Freeform 5"/>
          <p:cNvSpPr/>
          <p:nvPr/>
        </p:nvSpPr>
        <p:spPr>
          <a:xfrm>
            <a:off x="-984616" y="-490898"/>
            <a:ext cx="3335307" cy="8085592"/>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cstate="print"/>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22" b="-9222"/>
            </a:stretch>
          </a:blipFill>
        </p:spPr>
      </p:sp>
      <p:sp>
        <p:nvSpPr>
          <p:cNvPr id="3" name="Freeform 3"/>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cstate="print"/>
            <a:stretch>
              <a:fillRect/>
            </a:stretch>
          </a:blipFill>
        </p:spPr>
      </p:sp>
      <p:sp>
        <p:nvSpPr>
          <p:cNvPr id="4" name="Freeform 4"/>
          <p:cNvSpPr/>
          <p:nvPr/>
        </p:nvSpPr>
        <p:spPr>
          <a:xfrm>
            <a:off x="16112824" y="4832136"/>
            <a:ext cx="3653151" cy="6381050"/>
          </a:xfrm>
          <a:custGeom>
            <a:avLst/>
            <a:gdLst/>
            <a:ahLst/>
            <a:cxnLst/>
            <a:rect l="l" t="t" r="r" b="b"/>
            <a:pathLst>
              <a:path w="3653151" h="6381050">
                <a:moveTo>
                  <a:pt x="0" y="0"/>
                </a:moveTo>
                <a:lnTo>
                  <a:pt x="3653151" y="0"/>
                </a:lnTo>
                <a:lnTo>
                  <a:pt x="3653151" y="6381050"/>
                </a:lnTo>
                <a:lnTo>
                  <a:pt x="0" y="6381050"/>
                </a:lnTo>
                <a:lnTo>
                  <a:pt x="0" y="0"/>
                </a:lnTo>
                <a:close/>
              </a:path>
            </a:pathLst>
          </a:custGeom>
          <a:blipFill>
            <a:blip r:embed="rId4" cstate="print"/>
            <a:stretch>
              <a:fillRect/>
            </a:stretch>
          </a:blipFill>
        </p:spPr>
      </p:sp>
      <p:sp>
        <p:nvSpPr>
          <p:cNvPr id="5" name="Freeform 5"/>
          <p:cNvSpPr/>
          <p:nvPr/>
        </p:nvSpPr>
        <p:spPr>
          <a:xfrm>
            <a:off x="13137880" y="8252132"/>
            <a:ext cx="3622518" cy="3513843"/>
          </a:xfrm>
          <a:custGeom>
            <a:avLst/>
            <a:gdLst/>
            <a:ahLst/>
            <a:cxnLst/>
            <a:rect l="l" t="t" r="r" b="b"/>
            <a:pathLst>
              <a:path w="3622518" h="3513843">
                <a:moveTo>
                  <a:pt x="0" y="0"/>
                </a:moveTo>
                <a:lnTo>
                  <a:pt x="3622518" y="0"/>
                </a:lnTo>
                <a:lnTo>
                  <a:pt x="3622518" y="3513843"/>
                </a:lnTo>
                <a:lnTo>
                  <a:pt x="0" y="3513843"/>
                </a:lnTo>
                <a:lnTo>
                  <a:pt x="0" y="0"/>
                </a:lnTo>
                <a:close/>
              </a:path>
            </a:pathLst>
          </a:custGeom>
          <a:blipFill>
            <a:blip r:embed="rId5" cstate="print"/>
            <a:stretch>
              <a:fillRect/>
            </a:stretch>
          </a:blipFill>
        </p:spPr>
      </p:sp>
      <p:grpSp>
        <p:nvGrpSpPr>
          <p:cNvPr id="6" name="Group 6"/>
          <p:cNvGrpSpPr/>
          <p:nvPr/>
        </p:nvGrpSpPr>
        <p:grpSpPr>
          <a:xfrm>
            <a:off x="473299" y="5959290"/>
            <a:ext cx="5769087" cy="4585684"/>
            <a:chOff x="0" y="0"/>
            <a:chExt cx="4130163" cy="3282950"/>
          </a:xfrm>
        </p:grpSpPr>
        <p:sp>
          <p:nvSpPr>
            <p:cNvPr id="7" name="Freeform 7"/>
            <p:cNvSpPr/>
            <p:nvPr/>
          </p:nvSpPr>
          <p:spPr>
            <a:xfrm>
              <a:off x="0" y="0"/>
              <a:ext cx="4130163" cy="3282950"/>
            </a:xfrm>
            <a:custGeom>
              <a:avLst/>
              <a:gdLst/>
              <a:ahLst/>
              <a:cxnLst/>
              <a:rect l="l" t="t" r="r" b="b"/>
              <a:pathLst>
                <a:path w="4130163" h="3282950">
                  <a:moveTo>
                    <a:pt x="0" y="0"/>
                  </a:moveTo>
                  <a:lnTo>
                    <a:pt x="3185898" y="0"/>
                  </a:lnTo>
                  <a:cubicBezTo>
                    <a:pt x="3706762" y="0"/>
                    <a:pt x="4130163" y="336550"/>
                    <a:pt x="4130163" y="750570"/>
                  </a:cubicBezTo>
                  <a:lnTo>
                    <a:pt x="4130163" y="3282950"/>
                  </a:lnTo>
                  <a:lnTo>
                    <a:pt x="0" y="3282950"/>
                  </a:lnTo>
                  <a:lnTo>
                    <a:pt x="0" y="0"/>
                  </a:lnTo>
                  <a:close/>
                </a:path>
              </a:pathLst>
            </a:custGeom>
            <a:blipFill>
              <a:blip r:embed="rId6" cstate="print"/>
              <a:stretch>
                <a:fillRect l="-20655" r="-20655"/>
              </a:stretch>
            </a:blipFill>
          </p:spPr>
        </p:sp>
      </p:grpSp>
      <p:sp>
        <p:nvSpPr>
          <p:cNvPr id="8" name="TextBox 8"/>
          <p:cNvSpPr txBox="1"/>
          <p:nvPr/>
        </p:nvSpPr>
        <p:spPr>
          <a:xfrm>
            <a:off x="2546914" y="3110363"/>
            <a:ext cx="13395004" cy="2408936"/>
          </a:xfrm>
          <a:prstGeom prst="rect">
            <a:avLst/>
          </a:prstGeom>
        </p:spPr>
        <p:txBody>
          <a:bodyPr lIns="0" tIns="0" rIns="0" bIns="0" rtlCol="0" anchor="t">
            <a:spAutoFit/>
          </a:bodyPr>
          <a:lstStyle/>
          <a:p>
            <a:pPr algn="just">
              <a:lnSpc>
                <a:spcPts val="3891"/>
              </a:lnSpc>
            </a:pPr>
            <a:r>
              <a:rPr lang="en-US" sz="2799">
                <a:solidFill>
                  <a:srgbClr val="000000"/>
                </a:solidFill>
                <a:latin typeface="Crimson Pro"/>
                <a:ea typeface="Crimson Pro"/>
                <a:cs typeface="Crimson Pro"/>
                <a:sym typeface="Crimson Pro"/>
              </a:rPr>
              <a:t>In today's digital age, countless books across diverse genres make choosing the right read overwhelming. </a:t>
            </a:r>
            <a:r>
              <a:rPr lang="en-US" sz="2799" b="1">
                <a:solidFill>
                  <a:srgbClr val="2A1813"/>
                </a:solidFill>
                <a:latin typeface="Crimson Pro Bold"/>
                <a:ea typeface="Crimson Pro Bold"/>
                <a:cs typeface="Crimson Pro Bold"/>
                <a:sym typeface="Crimson Pro Bold"/>
              </a:rPr>
              <a:t>A Book Recommendation</a:t>
            </a:r>
            <a:r>
              <a:rPr lang="en-US" sz="2799">
                <a:solidFill>
                  <a:srgbClr val="2A1813"/>
                </a:solidFill>
                <a:latin typeface="Crimson Pro"/>
                <a:ea typeface="Crimson Pro"/>
                <a:cs typeface="Crimson Pro"/>
                <a:sym typeface="Crimson Pro"/>
              </a:rPr>
              <a:t> System</a:t>
            </a:r>
            <a:r>
              <a:rPr lang="en-US" sz="2799">
                <a:solidFill>
                  <a:srgbClr val="000000"/>
                </a:solidFill>
                <a:latin typeface="Crimson Pro"/>
                <a:ea typeface="Crimson Pro"/>
                <a:cs typeface="Crimson Pro"/>
                <a:sym typeface="Crimson Pro"/>
              </a:rPr>
              <a:t> provides an intelligent solution, guiding users to discover books tailored to their tastes and reading history. By using data-driven insights, it simplifies the selection process, enhancing the reader experience and helping users uncover new favorites that align with their interests.</a:t>
            </a:r>
          </a:p>
        </p:txBody>
      </p:sp>
      <p:sp>
        <p:nvSpPr>
          <p:cNvPr id="9" name="TextBox 9"/>
          <p:cNvSpPr txBox="1"/>
          <p:nvPr/>
        </p:nvSpPr>
        <p:spPr>
          <a:xfrm>
            <a:off x="2365143" y="1220187"/>
            <a:ext cx="13049309" cy="1840186"/>
          </a:xfrm>
          <a:prstGeom prst="rect">
            <a:avLst/>
          </a:prstGeom>
        </p:spPr>
        <p:txBody>
          <a:bodyPr lIns="0" tIns="0" rIns="0" bIns="0" rtlCol="0" anchor="t">
            <a:spAutoFit/>
          </a:bodyPr>
          <a:lstStyle/>
          <a:p>
            <a:pPr algn="ctr">
              <a:lnSpc>
                <a:spcPts val="14597"/>
              </a:lnSpc>
            </a:pPr>
            <a:r>
              <a:rPr lang="en-US" sz="10426">
                <a:solidFill>
                  <a:srgbClr val="141619"/>
                </a:solidFill>
                <a:latin typeface="Sugo Classic"/>
                <a:ea typeface="Sugo Classic"/>
                <a:cs typeface="Sugo Classic"/>
                <a:sym typeface="Sugo Classic"/>
              </a:rPr>
              <a:t>Introduction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22" b="-9222"/>
            </a:stretch>
          </a:blipFill>
        </p:spPr>
      </p:sp>
      <p:sp>
        <p:nvSpPr>
          <p:cNvPr id="3" name="TextBox 3"/>
          <p:cNvSpPr txBox="1"/>
          <p:nvPr/>
        </p:nvSpPr>
        <p:spPr>
          <a:xfrm>
            <a:off x="2270160" y="771525"/>
            <a:ext cx="13049309" cy="1838051"/>
          </a:xfrm>
          <a:prstGeom prst="rect">
            <a:avLst/>
          </a:prstGeom>
        </p:spPr>
        <p:txBody>
          <a:bodyPr lIns="0" tIns="0" rIns="0" bIns="0" rtlCol="0" anchor="t">
            <a:spAutoFit/>
          </a:bodyPr>
          <a:lstStyle/>
          <a:p>
            <a:pPr algn="ctr">
              <a:lnSpc>
                <a:spcPts val="14597"/>
              </a:lnSpc>
            </a:pPr>
            <a:r>
              <a:rPr lang="en-US" sz="10426">
                <a:solidFill>
                  <a:srgbClr val="141619"/>
                </a:solidFill>
                <a:latin typeface="Sugo Classic"/>
                <a:ea typeface="Sugo Classic"/>
                <a:cs typeface="Sugo Classic"/>
                <a:sym typeface="Sugo Classic"/>
              </a:rPr>
              <a:t>Objective</a:t>
            </a:r>
          </a:p>
        </p:txBody>
      </p:sp>
      <p:sp>
        <p:nvSpPr>
          <p:cNvPr id="4" name="TextBox 4"/>
          <p:cNvSpPr txBox="1"/>
          <p:nvPr/>
        </p:nvSpPr>
        <p:spPr>
          <a:xfrm>
            <a:off x="2426362" y="2856715"/>
            <a:ext cx="13979064" cy="4035298"/>
          </a:xfrm>
          <a:prstGeom prst="rect">
            <a:avLst/>
          </a:prstGeom>
        </p:spPr>
        <p:txBody>
          <a:bodyPr lIns="0" tIns="0" rIns="0" bIns="0" rtlCol="0" anchor="t">
            <a:spAutoFit/>
          </a:bodyPr>
          <a:lstStyle/>
          <a:p>
            <a:pPr algn="just">
              <a:lnSpc>
                <a:spcPts val="4031"/>
              </a:lnSpc>
            </a:pPr>
            <a:r>
              <a:rPr lang="en-US" sz="2900" smtClean="0">
                <a:solidFill>
                  <a:srgbClr val="000000"/>
                </a:solidFill>
                <a:latin typeface="Crimson Pro"/>
                <a:ea typeface="Crimson Pro"/>
                <a:cs typeface="Crimson Pro"/>
                <a:sym typeface="Crimson Pro"/>
              </a:rPr>
              <a:t>The </a:t>
            </a:r>
            <a:r>
              <a:rPr lang="en-US" sz="2900">
                <a:solidFill>
                  <a:srgbClr val="000000"/>
                </a:solidFill>
                <a:latin typeface="Crimson Pro"/>
                <a:ea typeface="Crimson Pro"/>
                <a:cs typeface="Crimson Pro"/>
                <a:sym typeface="Crimson Pro"/>
              </a:rPr>
              <a:t>objective of this project is to design and implement a book recommendation system that assists college students and faculty in discovering relevant books based on individual preferences, academic requirements, and reading patterns. </a:t>
            </a:r>
            <a:r>
              <a:rPr lang="en-US" sz="2900" dirty="0">
                <a:solidFill>
                  <a:srgbClr val="000000"/>
                </a:solidFill>
                <a:latin typeface="Crimson Pro"/>
                <a:ea typeface="Crimson Pro"/>
                <a:cs typeface="Crimson Pro"/>
                <a:sym typeface="Crimson Pro"/>
              </a:rPr>
              <a:t>By leveraging machine learning algorithms and collaborative filtering techniques, the system will analyze user data, past interactions, and book characteristics to generate personalized recommendations. This solution aims to improve the user experience in academic and recreational reading, enhancing accessibility to valuable resources and fostering a more engaging reading culture within the college community.</a:t>
            </a:r>
          </a:p>
        </p:txBody>
      </p:sp>
      <p:sp>
        <p:nvSpPr>
          <p:cNvPr id="5" name="Freeform 5"/>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cstate="print"/>
            <a:stretch>
              <a:fillRect/>
            </a:stretch>
          </a:blipFill>
        </p:spPr>
      </p:sp>
      <p:sp>
        <p:nvSpPr>
          <p:cNvPr id="6" name="Freeform 6"/>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cstate="print"/>
            <a:stretch>
              <a:fillRect/>
            </a:stretch>
          </a:blipFill>
        </p:spPr>
      </p:sp>
      <p:sp>
        <p:nvSpPr>
          <p:cNvPr id="7" name="Freeform 7"/>
          <p:cNvSpPr/>
          <p:nvPr/>
        </p:nvSpPr>
        <p:spPr>
          <a:xfrm>
            <a:off x="14995661" y="9171662"/>
            <a:ext cx="2239349" cy="2172168"/>
          </a:xfrm>
          <a:custGeom>
            <a:avLst/>
            <a:gdLst/>
            <a:ahLst/>
            <a:cxnLst/>
            <a:rect l="l" t="t" r="r" b="b"/>
            <a:pathLst>
              <a:path w="2239349" h="2172168">
                <a:moveTo>
                  <a:pt x="0" y="0"/>
                </a:moveTo>
                <a:lnTo>
                  <a:pt x="2239349" y="0"/>
                </a:lnTo>
                <a:lnTo>
                  <a:pt x="2239349" y="2172168"/>
                </a:lnTo>
                <a:lnTo>
                  <a:pt x="0" y="2172168"/>
                </a:lnTo>
                <a:lnTo>
                  <a:pt x="0" y="0"/>
                </a:lnTo>
                <a:close/>
              </a:path>
            </a:pathLst>
          </a:custGeom>
          <a:blipFill>
            <a:blip r:embed="rId5" cstate="print"/>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22" b="-9222"/>
            </a:stretch>
          </a:blipFill>
        </p:spPr>
      </p:sp>
      <p:sp>
        <p:nvSpPr>
          <p:cNvPr id="3" name="Freeform 3"/>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cstate="print"/>
            <a:stretch>
              <a:fillRect/>
            </a:stretch>
          </a:blipFill>
        </p:spPr>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cstate="print"/>
            <a:stretch>
              <a:fillRect/>
            </a:stretch>
          </a:blipFill>
        </p:spPr>
      </p:sp>
      <p:sp>
        <p:nvSpPr>
          <p:cNvPr id="5" name="Freeform 5"/>
          <p:cNvSpPr/>
          <p:nvPr/>
        </p:nvSpPr>
        <p:spPr>
          <a:xfrm>
            <a:off x="14995661" y="9171662"/>
            <a:ext cx="2239349" cy="2172168"/>
          </a:xfrm>
          <a:custGeom>
            <a:avLst/>
            <a:gdLst/>
            <a:ahLst/>
            <a:cxnLst/>
            <a:rect l="l" t="t" r="r" b="b"/>
            <a:pathLst>
              <a:path w="2239349" h="2172168">
                <a:moveTo>
                  <a:pt x="0" y="0"/>
                </a:moveTo>
                <a:lnTo>
                  <a:pt x="2239349" y="0"/>
                </a:lnTo>
                <a:lnTo>
                  <a:pt x="2239349" y="2172168"/>
                </a:lnTo>
                <a:lnTo>
                  <a:pt x="0" y="2172168"/>
                </a:lnTo>
                <a:lnTo>
                  <a:pt x="0" y="0"/>
                </a:lnTo>
                <a:close/>
              </a:path>
            </a:pathLst>
          </a:custGeom>
          <a:blipFill>
            <a:blip r:embed="rId5" cstate="print"/>
            <a:stretch>
              <a:fillRect/>
            </a:stretch>
          </a:blipFill>
        </p:spPr>
      </p:sp>
      <p:grpSp>
        <p:nvGrpSpPr>
          <p:cNvPr id="6" name="Group 6"/>
          <p:cNvGrpSpPr>
            <a:grpSpLocks noChangeAspect="1"/>
          </p:cNvGrpSpPr>
          <p:nvPr/>
        </p:nvGrpSpPr>
        <p:grpSpPr>
          <a:xfrm>
            <a:off x="10580041" y="4396151"/>
            <a:ext cx="5079754" cy="5246370"/>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cstate="print"/>
              <a:stretch>
                <a:fillRect l="-41986" r="-41986"/>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B8A285"/>
            </a:solidFill>
          </p:spPr>
        </p:sp>
      </p:grpSp>
      <p:sp>
        <p:nvSpPr>
          <p:cNvPr id="9" name="TextBox 9"/>
          <p:cNvSpPr txBox="1"/>
          <p:nvPr/>
        </p:nvSpPr>
        <p:spPr>
          <a:xfrm>
            <a:off x="2570344" y="602078"/>
            <a:ext cx="13049309" cy="1838051"/>
          </a:xfrm>
          <a:prstGeom prst="rect">
            <a:avLst/>
          </a:prstGeom>
        </p:spPr>
        <p:txBody>
          <a:bodyPr lIns="0" tIns="0" rIns="0" bIns="0" rtlCol="0" anchor="t">
            <a:spAutoFit/>
          </a:bodyPr>
          <a:lstStyle/>
          <a:p>
            <a:pPr algn="ctr">
              <a:lnSpc>
                <a:spcPts val="14597"/>
              </a:lnSpc>
            </a:pPr>
            <a:r>
              <a:rPr lang="en-US" sz="10426">
                <a:solidFill>
                  <a:srgbClr val="141619"/>
                </a:solidFill>
                <a:latin typeface="Sugo Classic"/>
                <a:ea typeface="Sugo Classic"/>
                <a:cs typeface="Sugo Classic"/>
                <a:sym typeface="Sugo Classic"/>
              </a:rPr>
              <a:t>Methodology</a:t>
            </a:r>
          </a:p>
        </p:txBody>
      </p:sp>
      <p:sp>
        <p:nvSpPr>
          <p:cNvPr id="10" name="TextBox 10"/>
          <p:cNvSpPr txBox="1"/>
          <p:nvPr/>
        </p:nvSpPr>
        <p:spPr>
          <a:xfrm>
            <a:off x="2570344" y="2517980"/>
            <a:ext cx="14478268" cy="1511173"/>
          </a:xfrm>
          <a:prstGeom prst="rect">
            <a:avLst/>
          </a:prstGeom>
        </p:spPr>
        <p:txBody>
          <a:bodyPr lIns="0" tIns="0" rIns="0" bIns="0" rtlCol="0" anchor="t">
            <a:spAutoFit/>
          </a:bodyPr>
          <a:lstStyle/>
          <a:p>
            <a:pPr algn="just">
              <a:lnSpc>
                <a:spcPts val="4031"/>
              </a:lnSpc>
            </a:pPr>
            <a:r>
              <a:rPr lang="en-US" sz="2900">
                <a:solidFill>
                  <a:srgbClr val="000000"/>
                </a:solidFill>
                <a:latin typeface="Crimson Pro"/>
                <a:ea typeface="Crimson Pro"/>
                <a:cs typeface="Crimson Pro"/>
                <a:sym typeface="Crimson Pro"/>
              </a:rPr>
              <a:t>The methodology for developing a book recommendation system in a college setting will include multiple stages, from data gathering to model development and evaluation. Below is a structured approach for building an effective recommendation system.</a:t>
            </a:r>
          </a:p>
        </p:txBody>
      </p:sp>
      <p:sp>
        <p:nvSpPr>
          <p:cNvPr id="11" name="TextBox 11"/>
          <p:cNvSpPr txBox="1"/>
          <p:nvPr/>
        </p:nvSpPr>
        <p:spPr>
          <a:xfrm>
            <a:off x="2783906" y="4319133"/>
            <a:ext cx="6311093" cy="4540123"/>
          </a:xfrm>
          <a:prstGeom prst="rect">
            <a:avLst/>
          </a:prstGeom>
        </p:spPr>
        <p:txBody>
          <a:bodyPr lIns="0" tIns="0" rIns="0" bIns="0" rtlCol="0" anchor="t">
            <a:spAutoFit/>
          </a:bodyPr>
          <a:lstStyle/>
          <a:p>
            <a:pPr marL="626111" lvl="1" indent="-313055" algn="l">
              <a:lnSpc>
                <a:spcPts val="4031"/>
              </a:lnSpc>
              <a:buAutoNum type="arabicPeriod"/>
            </a:pPr>
            <a:r>
              <a:rPr lang="en-US" sz="2900">
                <a:solidFill>
                  <a:srgbClr val="000000"/>
                </a:solidFill>
                <a:latin typeface="Crimson Pro"/>
                <a:ea typeface="Crimson Pro"/>
                <a:cs typeface="Crimson Pro"/>
                <a:sym typeface="Crimson Pro"/>
              </a:rPr>
              <a:t>Requirement Analysis</a:t>
            </a:r>
          </a:p>
          <a:p>
            <a:pPr marL="626111" lvl="1" indent="-313055" algn="l">
              <a:lnSpc>
                <a:spcPts val="4031"/>
              </a:lnSpc>
              <a:buAutoNum type="arabicPeriod"/>
            </a:pPr>
            <a:r>
              <a:rPr lang="en-US" sz="2900">
                <a:solidFill>
                  <a:srgbClr val="000000"/>
                </a:solidFill>
                <a:latin typeface="Crimson Pro"/>
                <a:ea typeface="Crimson Pro"/>
                <a:cs typeface="Crimson Pro"/>
                <a:sym typeface="Crimson Pro"/>
              </a:rPr>
              <a:t>Data Collection and Preprocessing</a:t>
            </a:r>
          </a:p>
          <a:p>
            <a:pPr marL="626111" lvl="1" indent="-313055" algn="l">
              <a:lnSpc>
                <a:spcPts val="4031"/>
              </a:lnSpc>
              <a:buAutoNum type="arabicPeriod"/>
            </a:pPr>
            <a:r>
              <a:rPr lang="en-US" sz="2900">
                <a:solidFill>
                  <a:srgbClr val="000000"/>
                </a:solidFill>
                <a:latin typeface="Crimson Pro"/>
                <a:ea typeface="Crimson Pro"/>
                <a:cs typeface="Crimson Pro"/>
                <a:sym typeface="Crimson Pro"/>
              </a:rPr>
              <a:t>Exploratory Data Analysis (EDA)</a:t>
            </a:r>
          </a:p>
          <a:p>
            <a:pPr marL="626111" lvl="1" indent="-313055" algn="l">
              <a:lnSpc>
                <a:spcPts val="4031"/>
              </a:lnSpc>
              <a:buAutoNum type="arabicPeriod"/>
            </a:pPr>
            <a:r>
              <a:rPr lang="en-US" sz="2900">
                <a:solidFill>
                  <a:srgbClr val="000000"/>
                </a:solidFill>
                <a:latin typeface="Crimson Pro"/>
                <a:ea typeface="Crimson Pro"/>
                <a:cs typeface="Crimson Pro"/>
                <a:sym typeface="Crimson Pro"/>
              </a:rPr>
              <a:t>Model Selection</a:t>
            </a:r>
          </a:p>
          <a:p>
            <a:pPr marL="626111" lvl="1" indent="-313055" algn="l">
              <a:lnSpc>
                <a:spcPts val="4031"/>
              </a:lnSpc>
              <a:buAutoNum type="arabicPeriod"/>
            </a:pPr>
            <a:r>
              <a:rPr lang="en-US" sz="2900">
                <a:solidFill>
                  <a:srgbClr val="000000"/>
                </a:solidFill>
                <a:latin typeface="Crimson Pro"/>
                <a:ea typeface="Crimson Pro"/>
                <a:cs typeface="Crimson Pro"/>
                <a:sym typeface="Crimson Pro"/>
              </a:rPr>
              <a:t>Model Training and Optimization</a:t>
            </a:r>
          </a:p>
          <a:p>
            <a:pPr marL="626111" lvl="1" indent="-313055" algn="l">
              <a:lnSpc>
                <a:spcPts val="4031"/>
              </a:lnSpc>
              <a:buAutoNum type="arabicPeriod"/>
            </a:pPr>
            <a:r>
              <a:rPr lang="en-US" sz="2900">
                <a:solidFill>
                  <a:srgbClr val="000000"/>
                </a:solidFill>
                <a:latin typeface="Crimson Pro"/>
                <a:ea typeface="Crimson Pro"/>
                <a:cs typeface="Crimson Pro"/>
                <a:sym typeface="Crimson Pro"/>
              </a:rPr>
              <a:t>System Implementation</a:t>
            </a:r>
          </a:p>
          <a:p>
            <a:pPr marL="626111" lvl="1" indent="-313055" algn="l">
              <a:lnSpc>
                <a:spcPts val="4031"/>
              </a:lnSpc>
              <a:buAutoNum type="arabicPeriod"/>
            </a:pPr>
            <a:r>
              <a:rPr lang="en-US" sz="2900">
                <a:solidFill>
                  <a:srgbClr val="000000"/>
                </a:solidFill>
                <a:latin typeface="Crimson Pro"/>
                <a:ea typeface="Crimson Pro"/>
                <a:cs typeface="Crimson Pro"/>
                <a:sym typeface="Crimson Pro"/>
              </a:rPr>
              <a:t>Evaluation and Testing</a:t>
            </a:r>
          </a:p>
          <a:p>
            <a:pPr marL="626111" lvl="1" indent="-313055" algn="l">
              <a:lnSpc>
                <a:spcPts val="4031"/>
              </a:lnSpc>
              <a:buAutoNum type="arabicPeriod"/>
            </a:pPr>
            <a:r>
              <a:rPr lang="en-US" sz="2900">
                <a:solidFill>
                  <a:srgbClr val="000000"/>
                </a:solidFill>
                <a:latin typeface="Crimson Pro"/>
                <a:ea typeface="Crimson Pro"/>
                <a:cs typeface="Crimson Pro"/>
                <a:sym typeface="Crimson Pro"/>
              </a:rPr>
              <a:t>Deployment and Maintenance</a:t>
            </a:r>
          </a:p>
          <a:p>
            <a:pPr marL="626111" lvl="1" indent="-313055" algn="l">
              <a:lnSpc>
                <a:spcPts val="4031"/>
              </a:lnSpc>
              <a:buAutoNum type="arabicPeriod"/>
            </a:pPr>
            <a:r>
              <a:rPr lang="en-US" sz="2900">
                <a:solidFill>
                  <a:srgbClr val="000000"/>
                </a:solidFill>
                <a:latin typeface="Crimson Pro"/>
                <a:ea typeface="Crimson Pro"/>
                <a:cs typeface="Crimson Pro"/>
                <a:sym typeface="Crimson Pro"/>
              </a:rPr>
              <a:t>Documentation and Presentation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22" b="-9222"/>
            </a:stretch>
          </a:blipFill>
        </p:spPr>
      </p:sp>
      <p:sp>
        <p:nvSpPr>
          <p:cNvPr id="3" name="Freeform 3"/>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cstate="print"/>
            <a:stretch>
              <a:fillRect/>
            </a:stretch>
          </a:blipFill>
        </p:spPr>
      </p:sp>
      <p:sp>
        <p:nvSpPr>
          <p:cNvPr id="4" name="TextBox 4"/>
          <p:cNvSpPr txBox="1"/>
          <p:nvPr/>
        </p:nvSpPr>
        <p:spPr>
          <a:xfrm>
            <a:off x="2619345" y="1050882"/>
            <a:ext cx="13049309" cy="1838051"/>
          </a:xfrm>
          <a:prstGeom prst="rect">
            <a:avLst/>
          </a:prstGeom>
        </p:spPr>
        <p:txBody>
          <a:bodyPr lIns="0" tIns="0" rIns="0" bIns="0" rtlCol="0" anchor="t">
            <a:spAutoFit/>
          </a:bodyPr>
          <a:lstStyle/>
          <a:p>
            <a:pPr algn="ctr">
              <a:lnSpc>
                <a:spcPts val="14597"/>
              </a:lnSpc>
            </a:pPr>
            <a:r>
              <a:rPr lang="en-US" sz="10426">
                <a:solidFill>
                  <a:srgbClr val="141619"/>
                </a:solidFill>
                <a:latin typeface="Sugo Classic"/>
                <a:ea typeface="Sugo Classic"/>
                <a:cs typeface="Sugo Classic"/>
                <a:sym typeface="Sugo Classic"/>
              </a:rPr>
              <a:t>Methodology</a:t>
            </a:r>
          </a:p>
        </p:txBody>
      </p:sp>
      <p:sp>
        <p:nvSpPr>
          <p:cNvPr id="5" name="TextBox 5"/>
          <p:cNvSpPr txBox="1"/>
          <p:nvPr/>
        </p:nvSpPr>
        <p:spPr>
          <a:xfrm>
            <a:off x="2086752" y="3202129"/>
            <a:ext cx="3388350" cy="847352"/>
          </a:xfrm>
          <a:prstGeom prst="rect">
            <a:avLst/>
          </a:prstGeom>
        </p:spPr>
        <p:txBody>
          <a:bodyPr lIns="0" tIns="0" rIns="0" bIns="0" rtlCol="0" anchor="t">
            <a:spAutoFit/>
          </a:bodyPr>
          <a:lstStyle/>
          <a:p>
            <a:pPr marL="1055683" lvl="1" indent="-527841" algn="l">
              <a:lnSpc>
                <a:spcPts val="6845"/>
              </a:lnSpc>
              <a:buFont typeface="Arial"/>
              <a:buChar char="•"/>
            </a:pPr>
            <a:r>
              <a:rPr lang="en-US" sz="4889" b="1">
                <a:solidFill>
                  <a:srgbClr val="141619"/>
                </a:solidFill>
                <a:latin typeface="Crimson Pro Bold"/>
                <a:ea typeface="Crimson Pro Bold"/>
                <a:cs typeface="Crimson Pro Bold"/>
                <a:sym typeface="Crimson Pro Bold"/>
              </a:rPr>
              <a:t>Tools :</a:t>
            </a:r>
          </a:p>
        </p:txBody>
      </p:sp>
      <p:sp>
        <p:nvSpPr>
          <p:cNvPr id="6" name="TextBox 6"/>
          <p:cNvSpPr txBox="1"/>
          <p:nvPr/>
        </p:nvSpPr>
        <p:spPr>
          <a:xfrm>
            <a:off x="2619345" y="4102164"/>
            <a:ext cx="14744284" cy="4035298"/>
          </a:xfrm>
          <a:prstGeom prst="rect">
            <a:avLst/>
          </a:prstGeom>
        </p:spPr>
        <p:txBody>
          <a:bodyPr lIns="0" tIns="0" rIns="0" bIns="0" rtlCol="0" anchor="t">
            <a:spAutoFit/>
          </a:bodyPr>
          <a:lstStyle/>
          <a:p>
            <a:pPr marL="626111" lvl="1" indent="-313055" algn="just">
              <a:lnSpc>
                <a:spcPts val="4031"/>
              </a:lnSpc>
              <a:buAutoNum type="arabicPeriod"/>
            </a:pPr>
            <a:r>
              <a:rPr lang="en-US" sz="2900" b="1">
                <a:solidFill>
                  <a:srgbClr val="000000"/>
                </a:solidFill>
                <a:latin typeface="Crimson Pro Bold"/>
                <a:ea typeface="Crimson Pro Bold"/>
                <a:cs typeface="Crimson Pro Bold"/>
                <a:sym typeface="Crimson Pro Bold"/>
              </a:rPr>
              <a:t>Programming Languages :</a:t>
            </a:r>
            <a:r>
              <a:rPr lang="en-US" sz="2900">
                <a:solidFill>
                  <a:srgbClr val="000000"/>
                </a:solidFill>
                <a:latin typeface="Crimson Pro"/>
                <a:ea typeface="Crimson Pro"/>
                <a:cs typeface="Crimson Pro"/>
                <a:sym typeface="Crimson Pro"/>
              </a:rPr>
              <a:t> Python, JavaScript</a:t>
            </a:r>
          </a:p>
          <a:p>
            <a:pPr marL="626111" lvl="1" indent="-313055" algn="just">
              <a:lnSpc>
                <a:spcPts val="4031"/>
              </a:lnSpc>
              <a:buAutoNum type="arabicPeriod"/>
            </a:pPr>
            <a:r>
              <a:rPr lang="en-US" sz="2900" b="1">
                <a:solidFill>
                  <a:srgbClr val="000000"/>
                </a:solidFill>
                <a:latin typeface="Crimson Pro Bold"/>
                <a:ea typeface="Crimson Pro Bold"/>
                <a:cs typeface="Crimson Pro Bold"/>
                <a:sym typeface="Crimson Pro Bold"/>
              </a:rPr>
              <a:t>Frameworks and Libraries:</a:t>
            </a:r>
            <a:r>
              <a:rPr lang="en-US" sz="2900">
                <a:solidFill>
                  <a:srgbClr val="000000"/>
                </a:solidFill>
                <a:latin typeface="Crimson Pro"/>
                <a:ea typeface="Crimson Pro"/>
                <a:cs typeface="Crimson Pro"/>
                <a:sym typeface="Crimson Pro"/>
              </a:rPr>
              <a:t> Flask/Django, NumPy/Pandas, Scikit-Learn, TensorFlow/Keras (optional), Natural Language Toolkit (NLTK)/spaCy.</a:t>
            </a:r>
          </a:p>
          <a:p>
            <a:pPr marL="626111" lvl="1" indent="-313055" algn="just">
              <a:lnSpc>
                <a:spcPts val="4031"/>
              </a:lnSpc>
              <a:buAutoNum type="arabicPeriod"/>
            </a:pPr>
            <a:r>
              <a:rPr lang="en-US" sz="2900" b="1">
                <a:solidFill>
                  <a:srgbClr val="000000"/>
                </a:solidFill>
                <a:latin typeface="Crimson Pro Bold"/>
                <a:ea typeface="Crimson Pro Bold"/>
                <a:cs typeface="Crimson Pro Bold"/>
                <a:sym typeface="Crimson Pro Bold"/>
              </a:rPr>
              <a:t>Database:</a:t>
            </a:r>
            <a:r>
              <a:rPr lang="en-US" sz="2900">
                <a:solidFill>
                  <a:srgbClr val="000000"/>
                </a:solidFill>
                <a:latin typeface="Crimson Pro"/>
                <a:ea typeface="Crimson Pro"/>
                <a:cs typeface="Crimson Pro"/>
                <a:sym typeface="Crimson Pro"/>
              </a:rPr>
              <a:t> MySQL, MongoDB.</a:t>
            </a:r>
          </a:p>
          <a:p>
            <a:pPr marL="626111" lvl="1" indent="-313055" algn="just">
              <a:lnSpc>
                <a:spcPts val="4031"/>
              </a:lnSpc>
              <a:buAutoNum type="arabicPeriod"/>
            </a:pPr>
            <a:r>
              <a:rPr lang="en-US" sz="2900" b="1">
                <a:solidFill>
                  <a:srgbClr val="000000"/>
                </a:solidFill>
                <a:latin typeface="Crimson Pro Bold"/>
                <a:ea typeface="Crimson Pro Bold"/>
                <a:cs typeface="Crimson Pro Bold"/>
                <a:sym typeface="Crimson Pro Bold"/>
              </a:rPr>
              <a:t>Front-End Technologies:</a:t>
            </a:r>
            <a:r>
              <a:rPr lang="en-US" sz="2900">
                <a:solidFill>
                  <a:srgbClr val="000000"/>
                </a:solidFill>
                <a:latin typeface="Crimson Pro"/>
                <a:ea typeface="Crimson Pro"/>
                <a:cs typeface="Crimson Pro"/>
                <a:sym typeface="Crimson Pro"/>
              </a:rPr>
              <a:t> Flask, HTML5/CSS3/JavaScript.</a:t>
            </a:r>
          </a:p>
          <a:p>
            <a:pPr marL="626111" lvl="1" indent="-313055" algn="just">
              <a:lnSpc>
                <a:spcPts val="4031"/>
              </a:lnSpc>
              <a:buAutoNum type="arabicPeriod"/>
            </a:pPr>
            <a:r>
              <a:rPr lang="en-US" sz="2900" b="1">
                <a:solidFill>
                  <a:srgbClr val="000000"/>
                </a:solidFill>
                <a:latin typeface="Crimson Pro Bold"/>
                <a:ea typeface="Crimson Pro Bold"/>
                <a:cs typeface="Crimson Pro Bold"/>
                <a:sym typeface="Crimson Pro Bold"/>
              </a:rPr>
              <a:t>Machine Learning Tools: </a:t>
            </a:r>
            <a:r>
              <a:rPr lang="en-US" sz="2900">
                <a:solidFill>
                  <a:srgbClr val="000000"/>
                </a:solidFill>
                <a:latin typeface="Crimson Pro"/>
                <a:ea typeface="Crimson Pro"/>
                <a:cs typeface="Crimson Pro"/>
                <a:sym typeface="Crimson Pro"/>
              </a:rPr>
              <a:t>Surprise, LightFM, Matplotlib/Seaborn.</a:t>
            </a:r>
          </a:p>
          <a:p>
            <a:pPr marL="626111" lvl="1" indent="-313055" algn="just">
              <a:lnSpc>
                <a:spcPts val="4031"/>
              </a:lnSpc>
              <a:buAutoNum type="arabicPeriod"/>
            </a:pPr>
            <a:r>
              <a:rPr lang="en-US" sz="2900" b="1">
                <a:solidFill>
                  <a:srgbClr val="000000"/>
                </a:solidFill>
                <a:latin typeface="Crimson Pro Bold"/>
                <a:ea typeface="Crimson Pro Bold"/>
                <a:cs typeface="Crimson Pro Bold"/>
                <a:sym typeface="Crimson Pro Bold"/>
              </a:rPr>
              <a:t>Development and Version Control:</a:t>
            </a:r>
            <a:r>
              <a:rPr lang="en-US" sz="2900">
                <a:solidFill>
                  <a:srgbClr val="000000"/>
                </a:solidFill>
                <a:latin typeface="Crimson Pro"/>
                <a:ea typeface="Crimson Pro"/>
                <a:cs typeface="Crimson Pro"/>
                <a:sym typeface="Crimson Pro"/>
              </a:rPr>
              <a:t> Visual Studio Code,Anaconda, Jupiter</a:t>
            </a:r>
          </a:p>
          <a:p>
            <a:pPr algn="just">
              <a:lnSpc>
                <a:spcPts val="4031"/>
              </a:lnSpc>
            </a:pPr>
            <a:endParaRPr/>
          </a:p>
        </p:txBody>
      </p:sp>
      <p:sp>
        <p:nvSpPr>
          <p:cNvPr id="7" name="Freeform 7"/>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cstate="print"/>
            <a:stretch>
              <a:fillRect/>
            </a:stretch>
          </a:blipFill>
        </p:spPr>
      </p:sp>
      <p:sp>
        <p:nvSpPr>
          <p:cNvPr id="8" name="Freeform 8"/>
          <p:cNvSpPr/>
          <p:nvPr/>
        </p:nvSpPr>
        <p:spPr>
          <a:xfrm>
            <a:off x="14995661" y="9171662"/>
            <a:ext cx="2239349" cy="2172168"/>
          </a:xfrm>
          <a:custGeom>
            <a:avLst/>
            <a:gdLst/>
            <a:ahLst/>
            <a:cxnLst/>
            <a:rect l="l" t="t" r="r" b="b"/>
            <a:pathLst>
              <a:path w="2239349" h="2172168">
                <a:moveTo>
                  <a:pt x="0" y="0"/>
                </a:moveTo>
                <a:lnTo>
                  <a:pt x="2239349" y="0"/>
                </a:lnTo>
                <a:lnTo>
                  <a:pt x="2239349" y="2172168"/>
                </a:lnTo>
                <a:lnTo>
                  <a:pt x="0" y="2172168"/>
                </a:lnTo>
                <a:lnTo>
                  <a:pt x="0" y="0"/>
                </a:lnTo>
                <a:close/>
              </a:path>
            </a:pathLst>
          </a:custGeom>
          <a:blipFill>
            <a:blip r:embed="rId5" cstate="print"/>
            <a:stretch>
              <a:fillRect/>
            </a:stretch>
          </a:blip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22" b="-9222"/>
            </a:stretch>
          </a:blipFill>
        </p:spPr>
      </p:sp>
      <p:sp>
        <p:nvSpPr>
          <p:cNvPr id="3" name="TextBox 3"/>
          <p:cNvSpPr txBox="1"/>
          <p:nvPr/>
        </p:nvSpPr>
        <p:spPr>
          <a:xfrm>
            <a:off x="2619345" y="337043"/>
            <a:ext cx="13049309" cy="1838051"/>
          </a:xfrm>
          <a:prstGeom prst="rect">
            <a:avLst/>
          </a:prstGeom>
        </p:spPr>
        <p:txBody>
          <a:bodyPr lIns="0" tIns="0" rIns="0" bIns="0" rtlCol="0" anchor="t">
            <a:spAutoFit/>
          </a:bodyPr>
          <a:lstStyle/>
          <a:p>
            <a:pPr algn="ctr">
              <a:lnSpc>
                <a:spcPts val="14597"/>
              </a:lnSpc>
            </a:pPr>
            <a:r>
              <a:rPr lang="en-US" sz="10426">
                <a:solidFill>
                  <a:srgbClr val="141619"/>
                </a:solidFill>
                <a:latin typeface="Sugo Classic"/>
                <a:ea typeface="Sugo Classic"/>
                <a:cs typeface="Sugo Classic"/>
                <a:sym typeface="Sugo Classic"/>
              </a:rPr>
              <a:t>Methodology</a:t>
            </a:r>
          </a:p>
        </p:txBody>
      </p:sp>
      <p:sp>
        <p:nvSpPr>
          <p:cNvPr id="4" name="TextBox 4"/>
          <p:cNvSpPr txBox="1"/>
          <p:nvPr/>
        </p:nvSpPr>
        <p:spPr>
          <a:xfrm>
            <a:off x="2376709" y="2303228"/>
            <a:ext cx="2030724" cy="847352"/>
          </a:xfrm>
          <a:prstGeom prst="rect">
            <a:avLst/>
          </a:prstGeom>
        </p:spPr>
        <p:txBody>
          <a:bodyPr lIns="0" tIns="0" rIns="0" bIns="0" rtlCol="0" anchor="t">
            <a:spAutoFit/>
          </a:bodyPr>
          <a:lstStyle/>
          <a:p>
            <a:pPr algn="l">
              <a:lnSpc>
                <a:spcPts val="6845"/>
              </a:lnSpc>
            </a:pPr>
            <a:r>
              <a:rPr lang="en-US" sz="4889" b="1">
                <a:solidFill>
                  <a:srgbClr val="141619"/>
                </a:solidFill>
                <a:latin typeface="Crimson Pro Bold"/>
                <a:ea typeface="Crimson Pro Bold"/>
                <a:cs typeface="Crimson Pro Bold"/>
                <a:sym typeface="Crimson Pro Bold"/>
              </a:rPr>
              <a:t>Process</a:t>
            </a:r>
          </a:p>
        </p:txBody>
      </p:sp>
      <p:sp>
        <p:nvSpPr>
          <p:cNvPr id="5" name="TextBox 5"/>
          <p:cNvSpPr txBox="1"/>
          <p:nvPr/>
        </p:nvSpPr>
        <p:spPr>
          <a:xfrm>
            <a:off x="10561143" y="2303228"/>
            <a:ext cx="4434518" cy="847352"/>
          </a:xfrm>
          <a:prstGeom prst="rect">
            <a:avLst/>
          </a:prstGeom>
        </p:spPr>
        <p:txBody>
          <a:bodyPr lIns="0" tIns="0" rIns="0" bIns="0" rtlCol="0" anchor="t">
            <a:spAutoFit/>
          </a:bodyPr>
          <a:lstStyle/>
          <a:p>
            <a:pPr algn="l">
              <a:lnSpc>
                <a:spcPts val="6845"/>
              </a:lnSpc>
            </a:pPr>
            <a:r>
              <a:rPr lang="en-US" sz="4889" b="1">
                <a:solidFill>
                  <a:srgbClr val="141619"/>
                </a:solidFill>
                <a:latin typeface="Crimson Pro Bold"/>
                <a:ea typeface="Crimson Pro Bold"/>
                <a:cs typeface="Crimson Pro Bold"/>
                <a:sym typeface="Crimson Pro Bold"/>
              </a:rPr>
              <a:t>Implementation </a:t>
            </a:r>
          </a:p>
        </p:txBody>
      </p:sp>
      <p:sp>
        <p:nvSpPr>
          <p:cNvPr id="6" name="TextBox 6"/>
          <p:cNvSpPr txBox="1"/>
          <p:nvPr/>
        </p:nvSpPr>
        <p:spPr>
          <a:xfrm>
            <a:off x="2650249" y="3240229"/>
            <a:ext cx="7198579" cy="4540123"/>
          </a:xfrm>
          <a:prstGeom prst="rect">
            <a:avLst/>
          </a:prstGeom>
        </p:spPr>
        <p:txBody>
          <a:bodyPr lIns="0" tIns="0" rIns="0" bIns="0" rtlCol="0" anchor="t">
            <a:spAutoFit/>
          </a:bodyPr>
          <a:lstStyle/>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Requirement Analysis</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Data Collection and Preprocessing</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Exploratory Data Analysis (EDA)</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Model Selection</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Model Training and Optimization</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System Implementation</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Evaluation and Testing</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Deployment and Maintenance</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Documentation and Presentation</a:t>
            </a:r>
          </a:p>
        </p:txBody>
      </p:sp>
      <p:sp>
        <p:nvSpPr>
          <p:cNvPr id="7" name="TextBox 7"/>
          <p:cNvSpPr txBox="1"/>
          <p:nvPr/>
        </p:nvSpPr>
        <p:spPr>
          <a:xfrm>
            <a:off x="10765260" y="3240229"/>
            <a:ext cx="7198579" cy="3530473"/>
          </a:xfrm>
          <a:prstGeom prst="rect">
            <a:avLst/>
          </a:prstGeom>
        </p:spPr>
        <p:txBody>
          <a:bodyPr lIns="0" tIns="0" rIns="0" bIns="0" rtlCol="0" anchor="t">
            <a:spAutoFit/>
          </a:bodyPr>
          <a:lstStyle/>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Backend Setup</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Recommendation Engine Development</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API Creation</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User Interface (UI)</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Deployment and Integration</a:t>
            </a:r>
          </a:p>
          <a:p>
            <a:pPr marL="626111" lvl="1" indent="-313055" algn="l">
              <a:lnSpc>
                <a:spcPts val="4031"/>
              </a:lnSpc>
              <a:buFont typeface="Arial"/>
              <a:buChar char="•"/>
            </a:pPr>
            <a:r>
              <a:rPr lang="en-US" sz="2900">
                <a:solidFill>
                  <a:srgbClr val="000000"/>
                </a:solidFill>
                <a:latin typeface="Crimson Pro"/>
                <a:ea typeface="Crimson Pro"/>
                <a:cs typeface="Crimson Pro"/>
                <a:sym typeface="Crimson Pro"/>
              </a:rPr>
              <a:t>Continuous Learning and Feedback Loop</a:t>
            </a:r>
          </a:p>
          <a:p>
            <a:pPr algn="l">
              <a:lnSpc>
                <a:spcPts val="4031"/>
              </a:lnSpc>
            </a:pPr>
            <a:endParaRPr/>
          </a:p>
        </p:txBody>
      </p:sp>
      <p:sp>
        <p:nvSpPr>
          <p:cNvPr id="8" name="Freeform 8"/>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cstate="print"/>
            <a:stretch>
              <a:fillRect/>
            </a:stretch>
          </a:blipFill>
        </p:spPr>
      </p:sp>
      <p:sp>
        <p:nvSpPr>
          <p:cNvPr id="9" name="Freeform 9"/>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cstate="print"/>
            <a:stretch>
              <a:fillRect/>
            </a:stretch>
          </a:blipFill>
        </p:spPr>
      </p:sp>
      <p:sp>
        <p:nvSpPr>
          <p:cNvPr id="10" name="Freeform 10"/>
          <p:cNvSpPr/>
          <p:nvPr/>
        </p:nvSpPr>
        <p:spPr>
          <a:xfrm>
            <a:off x="14995661" y="9171662"/>
            <a:ext cx="2239349" cy="2172168"/>
          </a:xfrm>
          <a:custGeom>
            <a:avLst/>
            <a:gdLst/>
            <a:ahLst/>
            <a:cxnLst/>
            <a:rect l="l" t="t" r="r" b="b"/>
            <a:pathLst>
              <a:path w="2239349" h="2172168">
                <a:moveTo>
                  <a:pt x="0" y="0"/>
                </a:moveTo>
                <a:lnTo>
                  <a:pt x="2239349" y="0"/>
                </a:lnTo>
                <a:lnTo>
                  <a:pt x="2239349" y="2172168"/>
                </a:lnTo>
                <a:lnTo>
                  <a:pt x="0" y="2172168"/>
                </a:lnTo>
                <a:lnTo>
                  <a:pt x="0" y="0"/>
                </a:lnTo>
                <a:close/>
              </a:path>
            </a:pathLst>
          </a:custGeom>
          <a:blipFill>
            <a:blip r:embed="rId5" cstate="print"/>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22" b="-9222"/>
            </a:stretch>
          </a:blipFill>
        </p:spPr>
      </p:sp>
      <p:sp>
        <p:nvSpPr>
          <p:cNvPr id="3" name="TextBox 3"/>
          <p:cNvSpPr txBox="1"/>
          <p:nvPr/>
        </p:nvSpPr>
        <p:spPr>
          <a:xfrm>
            <a:off x="1759833" y="351385"/>
            <a:ext cx="6404934" cy="1838051"/>
          </a:xfrm>
          <a:prstGeom prst="rect">
            <a:avLst/>
          </a:prstGeom>
        </p:spPr>
        <p:txBody>
          <a:bodyPr lIns="0" tIns="0" rIns="0" bIns="0" rtlCol="0" anchor="t">
            <a:spAutoFit/>
          </a:bodyPr>
          <a:lstStyle/>
          <a:p>
            <a:pPr algn="ctr">
              <a:lnSpc>
                <a:spcPts val="14597"/>
              </a:lnSpc>
            </a:pPr>
            <a:r>
              <a:rPr lang="en-US" sz="10426">
                <a:solidFill>
                  <a:srgbClr val="141619"/>
                </a:solidFill>
                <a:latin typeface="Sugo Classic"/>
                <a:ea typeface="Sugo Classic"/>
                <a:cs typeface="Sugo Classic"/>
                <a:sym typeface="Sugo Classic"/>
              </a:rPr>
              <a:t>Result </a:t>
            </a:r>
          </a:p>
        </p:txBody>
      </p:sp>
      <p:sp>
        <p:nvSpPr>
          <p:cNvPr id="4" name="Freeform 4"/>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cstate="print"/>
            <a:stretch>
              <a:fillRect/>
            </a:stretch>
          </a:blipFill>
        </p:spPr>
      </p:sp>
      <p:sp>
        <p:nvSpPr>
          <p:cNvPr id="5" name="TextBox 5"/>
          <p:cNvSpPr txBox="1"/>
          <p:nvPr/>
        </p:nvSpPr>
        <p:spPr>
          <a:xfrm>
            <a:off x="3812950" y="2141811"/>
            <a:ext cx="11169406" cy="4580890"/>
          </a:xfrm>
          <a:prstGeom prst="rect">
            <a:avLst/>
          </a:prstGeom>
        </p:spPr>
        <p:txBody>
          <a:bodyPr lIns="0" tIns="0" rIns="0" bIns="0" rtlCol="0" anchor="t">
            <a:spAutoFit/>
          </a:bodyPr>
          <a:lstStyle/>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import numpy as np</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def recommend(book_name):</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    index = np.where(pt.index == book_name)[0][0]</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    similar_items = sorted(list(enumerate(similarity_score[index])), key=lambda x: x[1], reverse=True)[1:6]</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    data = []</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    for i in similar_items:</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        item = []</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        temp_df = books[books['Book-Title'] == pt.index[i[0]]].drop_duplicates('Book-Title')</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        item.append(temp_df['Book-Title'].values[0])</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        item.append(temp_df['Book-Author'].values[0])</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        item.append(temp_df['Image-URL-M'].values[0])</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        data.append(item) </a:t>
            </a:r>
          </a:p>
          <a:p>
            <a:pPr marL="431801" lvl="1" indent="-215900" algn="l">
              <a:lnSpc>
                <a:spcPts val="2780"/>
              </a:lnSpc>
              <a:buFont typeface="Arial"/>
              <a:buChar char="•"/>
            </a:pPr>
            <a:r>
              <a:rPr lang="en-US" sz="2000">
                <a:solidFill>
                  <a:srgbClr val="000000"/>
                </a:solidFill>
                <a:latin typeface="Crimson Pro"/>
                <a:ea typeface="Crimson Pro"/>
                <a:cs typeface="Crimson Pro"/>
                <a:sym typeface="Crimson Pro"/>
              </a:rPr>
              <a:t>    return data</a:t>
            </a:r>
          </a:p>
        </p:txBody>
      </p:sp>
      <p:grpSp>
        <p:nvGrpSpPr>
          <p:cNvPr id="6" name="Group 6"/>
          <p:cNvGrpSpPr>
            <a:grpSpLocks noChangeAspect="1"/>
          </p:cNvGrpSpPr>
          <p:nvPr/>
        </p:nvGrpSpPr>
        <p:grpSpPr>
          <a:xfrm>
            <a:off x="12950262" y="5040630"/>
            <a:ext cx="5079754" cy="5246370"/>
            <a:chOff x="0" y="0"/>
            <a:chExt cx="6350000" cy="6558280"/>
          </a:xfrm>
        </p:grpSpPr>
        <p:sp>
          <p:nvSpPr>
            <p:cNvPr id="7" name="Freeform 7"/>
            <p:cNvSpPr/>
            <p:nvPr/>
          </p:nvSpPr>
          <p:spPr>
            <a:xfrm rot="-24000">
              <a:off x="55943" y="56673"/>
              <a:ext cx="6238113" cy="6444934"/>
            </a:xfrm>
            <a:custGeom>
              <a:avLst/>
              <a:gdLst/>
              <a:ahLst/>
              <a:cxnLst/>
              <a:rect l="l" t="t" r="r" b="b"/>
              <a:pathLst>
                <a:path w="6238113" h="6444934">
                  <a:moveTo>
                    <a:pt x="6204059" y="5391627"/>
                  </a:moveTo>
                  <a:cubicBezTo>
                    <a:pt x="6199980" y="5975813"/>
                    <a:pt x="5722984" y="6444934"/>
                    <a:pt x="5140068" y="6440865"/>
                  </a:cubicBezTo>
                  <a:lnTo>
                    <a:pt x="1053307" y="6412333"/>
                  </a:lnTo>
                  <a:cubicBezTo>
                    <a:pt x="469122" y="6408255"/>
                    <a:pt x="0" y="5931258"/>
                    <a:pt x="4070" y="5348342"/>
                  </a:cubicBezTo>
                  <a:lnTo>
                    <a:pt x="34055" y="1053307"/>
                  </a:lnTo>
                  <a:cubicBezTo>
                    <a:pt x="38134" y="469121"/>
                    <a:pt x="515130" y="0"/>
                    <a:pt x="1098046" y="4069"/>
                  </a:cubicBezTo>
                  <a:lnTo>
                    <a:pt x="5184807" y="32601"/>
                  </a:lnTo>
                  <a:cubicBezTo>
                    <a:pt x="5768992" y="36679"/>
                    <a:pt x="6238113" y="513676"/>
                    <a:pt x="6234044" y="1096592"/>
                  </a:cubicBezTo>
                  <a:lnTo>
                    <a:pt x="6204058" y="5391627"/>
                  </a:lnTo>
                  <a:close/>
                </a:path>
              </a:pathLst>
            </a:custGeom>
            <a:blipFill>
              <a:blip r:embed="rId4" cstate="print"/>
              <a:stretch>
                <a:fillRect l="-45449" t="-3467" r="-45471" b="-349"/>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0000"/>
            </a:solidFill>
          </p:spPr>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22" b="-9222"/>
            </a:stretch>
          </a:blipFill>
        </p:spPr>
      </p:sp>
      <p:sp>
        <p:nvSpPr>
          <p:cNvPr id="3" name="TextBox 3"/>
          <p:cNvSpPr txBox="1"/>
          <p:nvPr/>
        </p:nvSpPr>
        <p:spPr>
          <a:xfrm>
            <a:off x="2619345" y="771525"/>
            <a:ext cx="13049309" cy="1838051"/>
          </a:xfrm>
          <a:prstGeom prst="rect">
            <a:avLst/>
          </a:prstGeom>
        </p:spPr>
        <p:txBody>
          <a:bodyPr lIns="0" tIns="0" rIns="0" bIns="0" rtlCol="0" anchor="t">
            <a:spAutoFit/>
          </a:bodyPr>
          <a:lstStyle/>
          <a:p>
            <a:pPr algn="ctr">
              <a:lnSpc>
                <a:spcPts val="14597"/>
              </a:lnSpc>
            </a:pPr>
            <a:r>
              <a:rPr lang="en-US" sz="10426">
                <a:solidFill>
                  <a:srgbClr val="141619"/>
                </a:solidFill>
                <a:latin typeface="Sugo Classic"/>
                <a:ea typeface="Sugo Classic"/>
                <a:cs typeface="Sugo Classic"/>
                <a:sym typeface="Sugo Classic"/>
              </a:rPr>
              <a:t>Analysis </a:t>
            </a:r>
          </a:p>
        </p:txBody>
      </p:sp>
      <p:sp>
        <p:nvSpPr>
          <p:cNvPr id="4" name="TextBox 4"/>
          <p:cNvSpPr txBox="1"/>
          <p:nvPr/>
        </p:nvSpPr>
        <p:spPr>
          <a:xfrm>
            <a:off x="2409292" y="2829982"/>
            <a:ext cx="14191288" cy="6054598"/>
          </a:xfrm>
          <a:prstGeom prst="rect">
            <a:avLst/>
          </a:prstGeom>
        </p:spPr>
        <p:txBody>
          <a:bodyPr lIns="0" tIns="0" rIns="0" bIns="0" rtlCol="0" anchor="t">
            <a:spAutoFit/>
          </a:bodyPr>
          <a:lstStyle/>
          <a:p>
            <a:pPr marL="626111" lvl="1" indent="-313055" algn="just">
              <a:lnSpc>
                <a:spcPts val="4031"/>
              </a:lnSpc>
              <a:buFont typeface="Arial"/>
              <a:buChar char="•"/>
            </a:pPr>
            <a:r>
              <a:rPr lang="en-US" sz="2900">
                <a:solidFill>
                  <a:srgbClr val="000000"/>
                </a:solidFill>
                <a:latin typeface="Crimson Pro"/>
                <a:ea typeface="Crimson Pro"/>
                <a:cs typeface="Crimson Pro"/>
                <a:sym typeface="Crimson Pro"/>
              </a:rPr>
              <a:t>User Interaction Patterns: Analyze user interaction data (e.g., book ratings, views, bookmarks) to identify trends, such as popular genres, commonly liked books, or frequently read authors. This helps refine the recommendation logic and highlight areas of high demand.</a:t>
            </a:r>
          </a:p>
          <a:p>
            <a:pPr algn="just">
              <a:lnSpc>
                <a:spcPts val="4031"/>
              </a:lnSpc>
            </a:pPr>
            <a:endParaRPr/>
          </a:p>
          <a:p>
            <a:pPr marL="626111" lvl="1" indent="-313055" algn="just">
              <a:lnSpc>
                <a:spcPts val="4031"/>
              </a:lnSpc>
              <a:buFont typeface="Arial"/>
              <a:buChar char="•"/>
            </a:pPr>
            <a:r>
              <a:rPr lang="en-US" sz="2900">
                <a:solidFill>
                  <a:srgbClr val="000000"/>
                </a:solidFill>
                <a:latin typeface="Crimson Pro"/>
                <a:ea typeface="Crimson Pro"/>
                <a:cs typeface="Crimson Pro"/>
                <a:sym typeface="Crimson Pro"/>
              </a:rPr>
              <a:t>User Profiles: Segment users based on preferences or demographics (e.g., students, faculty) to identify distinct reading patterns across user groups. This analysis can inform personalized recommendation strategies.</a:t>
            </a:r>
          </a:p>
          <a:p>
            <a:pPr algn="just">
              <a:lnSpc>
                <a:spcPts val="4031"/>
              </a:lnSpc>
            </a:pPr>
            <a:endParaRPr/>
          </a:p>
          <a:p>
            <a:pPr marL="626111" lvl="1" indent="-313055" algn="just">
              <a:lnSpc>
                <a:spcPts val="4031"/>
              </a:lnSpc>
              <a:buFont typeface="Arial"/>
              <a:buChar char="•"/>
            </a:pPr>
            <a:r>
              <a:rPr lang="en-US" sz="2900">
                <a:solidFill>
                  <a:srgbClr val="000000"/>
                </a:solidFill>
                <a:latin typeface="Crimson Pro"/>
                <a:ea typeface="Crimson Pro"/>
                <a:cs typeface="Crimson Pro"/>
                <a:sym typeface="Crimson Pro"/>
              </a:rPr>
              <a:t>Book Metadata Analysis: Examine the metadata of books (such as genre, keywords, author) to identify similarities and correlations that can improve content-based recommendations.</a:t>
            </a:r>
          </a:p>
          <a:p>
            <a:pPr algn="just">
              <a:lnSpc>
                <a:spcPts val="4031"/>
              </a:lnSpc>
            </a:pPr>
            <a:endParaRPr/>
          </a:p>
        </p:txBody>
      </p:sp>
      <p:sp>
        <p:nvSpPr>
          <p:cNvPr id="5" name="Freeform 5"/>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cstate="print"/>
            <a:stretch>
              <a:fillRect/>
            </a:stretch>
          </a:blipFill>
        </p:spPr>
      </p:sp>
      <p:sp>
        <p:nvSpPr>
          <p:cNvPr id="6" name="Freeform 6"/>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cstate="print"/>
            <a:stretch>
              <a:fillRect/>
            </a:stretch>
          </a:blipFill>
        </p:spPr>
      </p:sp>
      <p:sp>
        <p:nvSpPr>
          <p:cNvPr id="7" name="Freeform 7"/>
          <p:cNvSpPr/>
          <p:nvPr/>
        </p:nvSpPr>
        <p:spPr>
          <a:xfrm>
            <a:off x="14995661" y="9171662"/>
            <a:ext cx="2239349" cy="2172168"/>
          </a:xfrm>
          <a:custGeom>
            <a:avLst/>
            <a:gdLst/>
            <a:ahLst/>
            <a:cxnLst/>
            <a:rect l="l" t="t" r="r" b="b"/>
            <a:pathLst>
              <a:path w="2239349" h="2172168">
                <a:moveTo>
                  <a:pt x="0" y="0"/>
                </a:moveTo>
                <a:lnTo>
                  <a:pt x="2239349" y="0"/>
                </a:lnTo>
                <a:lnTo>
                  <a:pt x="2239349" y="2172168"/>
                </a:lnTo>
                <a:lnTo>
                  <a:pt x="0" y="2172168"/>
                </a:lnTo>
                <a:lnTo>
                  <a:pt x="0" y="0"/>
                </a:lnTo>
                <a:close/>
              </a:path>
            </a:pathLst>
          </a:custGeom>
          <a:blipFill>
            <a:blip r:embed="rId5" cstate="print"/>
            <a:stretch>
              <a:fillRect/>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22" b="-9222"/>
            </a:stretch>
          </a:blipFill>
        </p:spPr>
      </p:sp>
      <p:sp>
        <p:nvSpPr>
          <p:cNvPr id="3" name="TextBox 3"/>
          <p:cNvSpPr txBox="1"/>
          <p:nvPr/>
        </p:nvSpPr>
        <p:spPr>
          <a:xfrm>
            <a:off x="2619345" y="771525"/>
            <a:ext cx="13049309" cy="1840186"/>
          </a:xfrm>
          <a:prstGeom prst="rect">
            <a:avLst/>
          </a:prstGeom>
        </p:spPr>
        <p:txBody>
          <a:bodyPr lIns="0" tIns="0" rIns="0" bIns="0" rtlCol="0" anchor="t">
            <a:spAutoFit/>
          </a:bodyPr>
          <a:lstStyle/>
          <a:p>
            <a:pPr algn="ctr">
              <a:lnSpc>
                <a:spcPts val="14597"/>
              </a:lnSpc>
            </a:pPr>
            <a:r>
              <a:rPr lang="en-US" sz="10426">
                <a:solidFill>
                  <a:srgbClr val="141619"/>
                </a:solidFill>
                <a:latin typeface="Sugo Classic"/>
                <a:ea typeface="Sugo Classic"/>
                <a:cs typeface="Sugo Classic"/>
                <a:sym typeface="Sugo Classic"/>
              </a:rPr>
              <a:t>Conclusion </a:t>
            </a:r>
          </a:p>
        </p:txBody>
      </p:sp>
      <p:sp>
        <p:nvSpPr>
          <p:cNvPr id="4" name="TextBox 4"/>
          <p:cNvSpPr txBox="1"/>
          <p:nvPr/>
        </p:nvSpPr>
        <p:spPr>
          <a:xfrm>
            <a:off x="2482119" y="3055374"/>
            <a:ext cx="13856091" cy="2671314"/>
          </a:xfrm>
          <a:prstGeom prst="rect">
            <a:avLst/>
          </a:prstGeom>
        </p:spPr>
        <p:txBody>
          <a:bodyPr lIns="0" tIns="0" rIns="0" bIns="0" rtlCol="0" anchor="t">
            <a:spAutoFit/>
          </a:bodyPr>
          <a:lstStyle/>
          <a:p>
            <a:pPr algn="just">
              <a:lnSpc>
                <a:spcPts val="3592"/>
              </a:lnSpc>
            </a:pPr>
            <a:r>
              <a:rPr lang="en-US" sz="2584">
                <a:solidFill>
                  <a:srgbClr val="000000"/>
                </a:solidFill>
                <a:latin typeface="Crimson Pro"/>
                <a:ea typeface="Crimson Pro"/>
                <a:cs typeface="Crimson Pro"/>
                <a:sym typeface="Crimson Pro"/>
              </a:rPr>
              <a:t>The analysis demonstrates that the implemented book recommendation system effectively meets its objectives by providing personalized, relevant, and diverse book suggestions to the college community. Through comprehensive data analysis, rigorous model evaluation, and positive user feedback, the system proves to be a valuable tool in enhancing academic and recreational reading experiences. Ongoing monitoring and iterative improvements will ensure the system remains responsive to user needs and continues to deliver high-quality recommendations.</a:t>
            </a:r>
          </a:p>
        </p:txBody>
      </p:sp>
      <p:sp>
        <p:nvSpPr>
          <p:cNvPr id="5" name="Freeform 5"/>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cstate="print"/>
            <a:stretch>
              <a:fillRect/>
            </a:stretch>
          </a:blipFill>
        </p:spPr>
      </p:sp>
      <p:sp>
        <p:nvSpPr>
          <p:cNvPr id="6" name="Freeform 6"/>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cstate="print"/>
            <a:stretch>
              <a:fillRect/>
            </a:stretch>
          </a:blipFill>
        </p:spPr>
      </p:sp>
      <p:sp>
        <p:nvSpPr>
          <p:cNvPr id="7" name="Freeform 7"/>
          <p:cNvSpPr/>
          <p:nvPr/>
        </p:nvSpPr>
        <p:spPr>
          <a:xfrm>
            <a:off x="14995661" y="9171662"/>
            <a:ext cx="2239349" cy="2172168"/>
          </a:xfrm>
          <a:custGeom>
            <a:avLst/>
            <a:gdLst/>
            <a:ahLst/>
            <a:cxnLst/>
            <a:rect l="l" t="t" r="r" b="b"/>
            <a:pathLst>
              <a:path w="2239349" h="2172168">
                <a:moveTo>
                  <a:pt x="0" y="0"/>
                </a:moveTo>
                <a:lnTo>
                  <a:pt x="2239349" y="0"/>
                </a:lnTo>
                <a:lnTo>
                  <a:pt x="2239349" y="2172168"/>
                </a:lnTo>
                <a:lnTo>
                  <a:pt x="0" y="2172168"/>
                </a:lnTo>
                <a:lnTo>
                  <a:pt x="0" y="0"/>
                </a:lnTo>
                <a:close/>
              </a:path>
            </a:pathLst>
          </a:custGeom>
          <a:blipFill>
            <a:blip r:embed="rId5" cstate="print"/>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642</Words>
  <Application>Microsoft Office PowerPoint</Application>
  <PresentationFormat>Custom</PresentationFormat>
  <Paragraphs>68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Sugo Classic</vt:lpstr>
      <vt:lpstr>Crimson Pro</vt:lpstr>
      <vt:lpstr>Crimson Pro Bold</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Black Modern Watercolor Presentation</dc:title>
  <cp:lastModifiedBy>Shivam Nishad</cp:lastModifiedBy>
  <cp:revision>2</cp:revision>
  <dcterms:created xsi:type="dcterms:W3CDTF">2006-08-16T00:00:00Z</dcterms:created>
  <dcterms:modified xsi:type="dcterms:W3CDTF">2024-11-13T08:41:13Z</dcterms:modified>
  <dc:identifier>DAGWPGy8hMo</dc:identifier>
</cp:coreProperties>
</file>